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Prompt Medium"/>
      <p:regular r:id="rId12"/>
    </p:embeddedFont>
    <p:embeddedFont>
      <p:font typeface="Prompt Medium"/>
      <p:regular r:id="rId13"/>
    </p:embeddedFont>
    <p:embeddedFont>
      <p:font typeface="Prompt Medium"/>
      <p:regular r:id="rId14"/>
    </p:embeddedFont>
    <p:embeddedFont>
      <p:font typeface="Prompt Medium"/>
      <p:regular r:id="rId15"/>
    </p:embeddedFont>
    <p:embeddedFont>
      <p:font typeface="Mukta Light"/>
      <p:regular r:id="rId16"/>
    </p:embeddedFont>
    <p:embeddedFont>
      <p:font typeface="Mukta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2506742"/>
            <a:ext cx="7381875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Resume-to-Job Matching System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67462" y="4061103"/>
            <a:ext cx="7381875" cy="978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AI-powered Recruitment Matching using NLP &amp; Deep Learning</a:t>
            </a:r>
            <a:endParaRPr lang="en-US" sz="3050" dirty="0"/>
          </a:p>
        </p:txBody>
      </p:sp>
      <p:sp>
        <p:nvSpPr>
          <p:cNvPr id="5" name="Text 2"/>
          <p:cNvSpPr/>
          <p:nvPr/>
        </p:nvSpPr>
        <p:spPr>
          <a:xfrm>
            <a:off x="6367462" y="5370433"/>
            <a:ext cx="73818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FC8337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Presented by:</a:t>
            </a:r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Pranay Gadasu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9624" y="556022"/>
            <a:ext cx="4442817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Challenge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99624" y="1511260"/>
            <a:ext cx="13031153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Traditional recruitment processes are plagued by inefficiencies, creating frustration for both job seekers and recruiters. Our system addresses these critical pain points by introducing intelligent automation.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9624" y="2375773"/>
            <a:ext cx="4210407" cy="1802487"/>
          </a:xfrm>
          <a:prstGeom prst="roundRect">
            <a:avLst>
              <a:gd name="adj" fmla="val 46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9624" y="2375773"/>
            <a:ext cx="91440" cy="1802487"/>
          </a:xfrm>
          <a:prstGeom prst="roundRect">
            <a:avLst>
              <a:gd name="adj" fmla="val 91832"/>
            </a:avLst>
          </a:prstGeom>
          <a:solidFill>
            <a:srgbClr val="A95B95"/>
          </a:solidFill>
          <a:ln/>
        </p:spPr>
      </p:sp>
      <p:sp>
        <p:nvSpPr>
          <p:cNvPr id="6" name="Text 4"/>
          <p:cNvSpPr/>
          <p:nvPr/>
        </p:nvSpPr>
        <p:spPr>
          <a:xfrm>
            <a:off x="1113830" y="2598539"/>
            <a:ext cx="222134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 Job Seekers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113830" y="2996089"/>
            <a:ext cx="3673435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Overwhelmed by an endless stream of irrelevant job postings, making it difficult to find suitable opportunities.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9937" y="2375773"/>
            <a:ext cx="4210407" cy="1802487"/>
          </a:xfrm>
          <a:prstGeom prst="roundRect">
            <a:avLst>
              <a:gd name="adj" fmla="val 46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09937" y="2375773"/>
            <a:ext cx="91440" cy="1802487"/>
          </a:xfrm>
          <a:prstGeom prst="roundRect">
            <a:avLst>
              <a:gd name="adj" fmla="val 91832"/>
            </a:avLst>
          </a:prstGeom>
          <a:solidFill>
            <a:srgbClr val="A95B95"/>
          </a:solidFill>
          <a:ln/>
        </p:spPr>
      </p:sp>
      <p:sp>
        <p:nvSpPr>
          <p:cNvPr id="10" name="Text 8"/>
          <p:cNvSpPr/>
          <p:nvPr/>
        </p:nvSpPr>
        <p:spPr>
          <a:xfrm>
            <a:off x="5524143" y="2598539"/>
            <a:ext cx="222134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 Recruiters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5524143" y="2996089"/>
            <a:ext cx="3673435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Drowning in a deluge of resumes, often spending excessive time sifting through unqualified applications.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0250" y="2375773"/>
            <a:ext cx="4210407" cy="1802487"/>
          </a:xfrm>
          <a:prstGeom prst="roundRect">
            <a:avLst>
              <a:gd name="adj" fmla="val 46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20250" y="2375773"/>
            <a:ext cx="91440" cy="1802487"/>
          </a:xfrm>
          <a:prstGeom prst="roundRect">
            <a:avLst>
              <a:gd name="adj" fmla="val 91832"/>
            </a:avLst>
          </a:prstGeom>
          <a:solidFill>
            <a:srgbClr val="A95B95"/>
          </a:solidFill>
          <a:ln/>
        </p:spPr>
      </p:sp>
      <p:sp>
        <p:nvSpPr>
          <p:cNvPr id="14" name="Text 12"/>
          <p:cNvSpPr/>
          <p:nvPr/>
        </p:nvSpPr>
        <p:spPr>
          <a:xfrm>
            <a:off x="9934456" y="2598539"/>
            <a:ext cx="222134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Gap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9934456" y="2996089"/>
            <a:ext cx="3673435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significant disconnect in the hiring process that demands intelligent automation for efficient matching.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093732" y="4478060"/>
            <a:ext cx="4442817" cy="555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Objectives</a:t>
            </a:r>
            <a:endParaRPr lang="en-US" sz="3450" dirty="0"/>
          </a:p>
        </p:txBody>
      </p:sp>
      <p:sp>
        <p:nvSpPr>
          <p:cNvPr id="17" name="Text 15"/>
          <p:cNvSpPr/>
          <p:nvPr/>
        </p:nvSpPr>
        <p:spPr>
          <a:xfrm>
            <a:off x="799624" y="5333286"/>
            <a:ext cx="13031153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primary goal is to bridge this gap by leveraging advanced AI techniques to deliver highly accurate and real-time resume-to-job matching.</a:t>
            </a:r>
            <a:endParaRPr lang="en-US" sz="15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624" y="5877997"/>
            <a:ext cx="499824" cy="499824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549360" y="5996702"/>
            <a:ext cx="222134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Automate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1549360" y="6394252"/>
            <a:ext cx="3427333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Streamline the entire matching process to significantly enhance efficiency and reduce manual effort.</a:t>
            </a:r>
            <a:endParaRPr lang="en-US" sz="1550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606" y="5877997"/>
            <a:ext cx="499824" cy="499824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5976342" y="5996702"/>
            <a:ext cx="222134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Leverage AI</a:t>
            </a:r>
            <a:endParaRPr lang="en-US" sz="1700" dirty="0"/>
          </a:p>
        </p:txBody>
      </p:sp>
      <p:sp>
        <p:nvSpPr>
          <p:cNvPr id="23" name="Text 19"/>
          <p:cNvSpPr/>
          <p:nvPr/>
        </p:nvSpPr>
        <p:spPr>
          <a:xfrm>
            <a:off x="5976342" y="6394252"/>
            <a:ext cx="3427333" cy="1279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Utilise Natural Language Processing (NLP) and Deep Learning for semantic understanding of resumes and job descriptions.</a:t>
            </a:r>
            <a:endParaRPr lang="en-US" sz="1550" dirty="0"/>
          </a:p>
        </p:txBody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588" y="5877997"/>
            <a:ext cx="499824" cy="499824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10403324" y="5996702"/>
            <a:ext cx="222134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Deliver</a:t>
            </a:r>
            <a:endParaRPr lang="en-US" sz="1700" dirty="0"/>
          </a:p>
        </p:txBody>
      </p:sp>
      <p:sp>
        <p:nvSpPr>
          <p:cNvPr id="26" name="Text 21"/>
          <p:cNvSpPr/>
          <p:nvPr/>
        </p:nvSpPr>
        <p:spPr>
          <a:xfrm>
            <a:off x="10403324" y="6394252"/>
            <a:ext cx="3427452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 instant, top-N best-fit job recommendations to job seekers and qualified candidates to recruiters.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441" y="331589"/>
            <a:ext cx="4350782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Sources &amp; System Workflow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82441" y="907733"/>
            <a:ext cx="1366551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AI-powered matching system integrates diverse data sources and follows a robust workflow to ensure accurate and efficient processing.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82441" y="1356836"/>
            <a:ext cx="1340168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Sources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82441" y="1644968"/>
            <a:ext cx="668571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system ingests a variety of data types to build a comprehensive understanding for matching.</a:t>
            </a:r>
            <a:endParaRPr lang="en-US" sz="900" dirty="0"/>
          </a:p>
        </p:txBody>
      </p:sp>
      <p:sp>
        <p:nvSpPr>
          <p:cNvPr id="6" name="Shape 4"/>
          <p:cNvSpPr/>
          <p:nvPr/>
        </p:nvSpPr>
        <p:spPr>
          <a:xfrm>
            <a:off x="482441" y="2154317"/>
            <a:ext cx="6685717" cy="918329"/>
          </a:xfrm>
          <a:prstGeom prst="roundRect">
            <a:avLst>
              <a:gd name="adj" fmla="val 7966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82441" y="2139077"/>
            <a:ext cx="6685717" cy="60960"/>
          </a:xfrm>
          <a:prstGeom prst="roundRect">
            <a:avLst>
              <a:gd name="adj" fmla="val 83103"/>
            </a:avLst>
          </a:prstGeom>
          <a:solidFill>
            <a:srgbClr val="A95B95"/>
          </a:solidFill>
          <a:ln/>
        </p:spPr>
      </p:sp>
      <p:sp>
        <p:nvSpPr>
          <p:cNvPr id="8" name="Shape 6"/>
          <p:cNvSpPr/>
          <p:nvPr/>
        </p:nvSpPr>
        <p:spPr>
          <a:xfrm>
            <a:off x="3644325" y="1973461"/>
            <a:ext cx="361831" cy="361831"/>
          </a:xfrm>
          <a:prstGeom prst="roundRect">
            <a:avLst>
              <a:gd name="adj" fmla="val 252715"/>
            </a:avLst>
          </a:prstGeom>
          <a:solidFill>
            <a:srgbClr val="A95B95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910" y="2063948"/>
            <a:ext cx="144661" cy="18085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18292" y="2455783"/>
            <a:ext cx="1340168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Resume Documents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618292" y="2743914"/>
            <a:ext cx="641401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Supports parsing from PDFs, DOCX, and TXT file formats.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482441" y="3374112"/>
            <a:ext cx="6685717" cy="918329"/>
          </a:xfrm>
          <a:prstGeom prst="roundRect">
            <a:avLst>
              <a:gd name="adj" fmla="val 7966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82441" y="3358872"/>
            <a:ext cx="6685717" cy="60960"/>
          </a:xfrm>
          <a:prstGeom prst="roundRect">
            <a:avLst>
              <a:gd name="adj" fmla="val 83103"/>
            </a:avLst>
          </a:prstGeom>
          <a:solidFill>
            <a:srgbClr val="A95B95"/>
          </a:solidFill>
          <a:ln/>
        </p:spPr>
      </p:sp>
      <p:sp>
        <p:nvSpPr>
          <p:cNvPr id="14" name="Shape 11"/>
          <p:cNvSpPr/>
          <p:nvPr/>
        </p:nvSpPr>
        <p:spPr>
          <a:xfrm>
            <a:off x="3644325" y="3193256"/>
            <a:ext cx="361831" cy="361831"/>
          </a:xfrm>
          <a:prstGeom prst="roundRect">
            <a:avLst>
              <a:gd name="adj" fmla="val 252715"/>
            </a:avLst>
          </a:prstGeom>
          <a:solidFill>
            <a:srgbClr val="A95B95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910" y="3283744"/>
            <a:ext cx="144661" cy="180856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18292" y="3675578"/>
            <a:ext cx="1340168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Job Descriptions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618292" y="3963710"/>
            <a:ext cx="641401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Leverages a structured CSV dataset of various job postings.</a:t>
            </a:r>
            <a:endParaRPr lang="en-US" sz="900" dirty="0"/>
          </a:p>
        </p:txBody>
      </p:sp>
      <p:sp>
        <p:nvSpPr>
          <p:cNvPr id="18" name="Shape 14"/>
          <p:cNvSpPr/>
          <p:nvPr/>
        </p:nvSpPr>
        <p:spPr>
          <a:xfrm>
            <a:off x="482441" y="4593908"/>
            <a:ext cx="6685717" cy="918329"/>
          </a:xfrm>
          <a:prstGeom prst="roundRect">
            <a:avLst>
              <a:gd name="adj" fmla="val 7966"/>
            </a:avLst>
          </a:prstGeom>
          <a:solidFill>
            <a:srgbClr val="F2F2F2">
              <a:alpha val="95000"/>
            </a:srgbClr>
          </a:solidFill>
          <a:ln/>
        </p:spPr>
      </p:sp>
      <p:sp>
        <p:nvSpPr>
          <p:cNvPr id="19" name="Shape 15"/>
          <p:cNvSpPr/>
          <p:nvPr/>
        </p:nvSpPr>
        <p:spPr>
          <a:xfrm>
            <a:off x="482441" y="4578668"/>
            <a:ext cx="6685717" cy="60960"/>
          </a:xfrm>
          <a:prstGeom prst="roundRect">
            <a:avLst>
              <a:gd name="adj" fmla="val 83103"/>
            </a:avLst>
          </a:prstGeom>
          <a:solidFill>
            <a:srgbClr val="A95B95"/>
          </a:solidFill>
          <a:ln/>
        </p:spPr>
      </p:sp>
      <p:sp>
        <p:nvSpPr>
          <p:cNvPr id="20" name="Shape 16"/>
          <p:cNvSpPr/>
          <p:nvPr/>
        </p:nvSpPr>
        <p:spPr>
          <a:xfrm>
            <a:off x="3644325" y="4413052"/>
            <a:ext cx="361831" cy="361831"/>
          </a:xfrm>
          <a:prstGeom prst="roundRect">
            <a:avLst>
              <a:gd name="adj" fmla="val 252715"/>
            </a:avLst>
          </a:prstGeom>
          <a:solidFill>
            <a:srgbClr val="A95B95"/>
          </a:solidFill>
          <a:ln/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910" y="4503539"/>
            <a:ext cx="144661" cy="180856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618292" y="4895374"/>
            <a:ext cx="1340168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Additional Data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18292" y="5183505"/>
            <a:ext cx="641401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Includes web-scraped content and supplementary resume samples.</a:t>
            </a:r>
            <a:endParaRPr lang="en-US" sz="900" dirty="0"/>
          </a:p>
        </p:txBody>
      </p:sp>
      <p:sp>
        <p:nvSpPr>
          <p:cNvPr id="24" name="Text 19"/>
          <p:cNvSpPr/>
          <p:nvPr/>
        </p:nvSpPr>
        <p:spPr>
          <a:xfrm>
            <a:off x="7469862" y="1356836"/>
            <a:ext cx="1340168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Workflow</a:t>
            </a:r>
            <a:endParaRPr lang="en-US" sz="1050" dirty="0"/>
          </a:p>
        </p:txBody>
      </p:sp>
      <p:sp>
        <p:nvSpPr>
          <p:cNvPr id="25" name="Text 20"/>
          <p:cNvSpPr/>
          <p:nvPr/>
        </p:nvSpPr>
        <p:spPr>
          <a:xfrm>
            <a:off x="7469862" y="1644968"/>
            <a:ext cx="668571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end-to-end process from raw data to actionable recommendations.</a:t>
            </a:r>
            <a:endParaRPr lang="en-US" sz="900" dirty="0"/>
          </a:p>
        </p:txBody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862" y="1973461"/>
            <a:ext cx="361831" cy="1143000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952303" y="2094071"/>
            <a:ext cx="1340168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Resume Parsing</a:t>
            </a:r>
            <a:endParaRPr lang="en-US" sz="1050" dirty="0"/>
          </a:p>
        </p:txBody>
      </p:sp>
      <p:sp>
        <p:nvSpPr>
          <p:cNvPr id="28" name="Text 22"/>
          <p:cNvSpPr/>
          <p:nvPr/>
        </p:nvSpPr>
        <p:spPr>
          <a:xfrm>
            <a:off x="7952303" y="2382203"/>
            <a:ext cx="62032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Extracts information from various formats (PDF, DOCX, TXT) into structured data.</a:t>
            </a:r>
            <a:endParaRPr lang="en-US" sz="900" dirty="0"/>
          </a:p>
        </p:txBody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718" y="2817733"/>
            <a:ext cx="361831" cy="1143000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8133159" y="2938343"/>
            <a:ext cx="1340168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Cleaning</a:t>
            </a:r>
            <a:endParaRPr lang="en-US" sz="1050" dirty="0"/>
          </a:p>
        </p:txBody>
      </p:sp>
      <p:sp>
        <p:nvSpPr>
          <p:cNvPr id="31" name="Text 24"/>
          <p:cNvSpPr/>
          <p:nvPr/>
        </p:nvSpPr>
        <p:spPr>
          <a:xfrm>
            <a:off x="8133159" y="3226475"/>
            <a:ext cx="60224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Removes noise and standardises text for consistency.</a:t>
            </a:r>
            <a:endParaRPr lang="en-US" sz="900" dirty="0"/>
          </a:p>
        </p:txBody>
      </p:sp>
      <p:pic>
        <p:nvPicPr>
          <p:cNvPr id="3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693" y="3662005"/>
            <a:ext cx="361831" cy="1143000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8314134" y="3782616"/>
            <a:ext cx="1340168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Skill Extraction</a:t>
            </a:r>
            <a:endParaRPr lang="en-US" sz="1050" dirty="0"/>
          </a:p>
        </p:txBody>
      </p:sp>
      <p:sp>
        <p:nvSpPr>
          <p:cNvPr id="34" name="Text 26"/>
          <p:cNvSpPr/>
          <p:nvPr/>
        </p:nvSpPr>
        <p:spPr>
          <a:xfrm>
            <a:off x="8314134" y="4070747"/>
            <a:ext cx="58414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Identifies and categorises key skills from parsed resumes.</a:t>
            </a:r>
            <a:endParaRPr lang="en-US" sz="900" dirty="0"/>
          </a:p>
        </p:txBody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2549" y="4506278"/>
            <a:ext cx="361831" cy="1143000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8494990" y="4626888"/>
            <a:ext cx="1340168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Job Data Processing</a:t>
            </a:r>
            <a:endParaRPr lang="en-US" sz="1050" dirty="0"/>
          </a:p>
        </p:txBody>
      </p:sp>
      <p:sp>
        <p:nvSpPr>
          <p:cNvPr id="37" name="Text 28"/>
          <p:cNvSpPr/>
          <p:nvPr/>
        </p:nvSpPr>
        <p:spPr>
          <a:xfrm>
            <a:off x="8494990" y="4915019"/>
            <a:ext cx="5660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Cleans and prepares job descriptions for analysis.</a:t>
            </a:r>
            <a:endParaRPr lang="en-US" sz="900" dirty="0"/>
          </a:p>
        </p:txBody>
      </p:sp>
      <p:pic>
        <p:nvPicPr>
          <p:cNvPr id="3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693" y="5350550"/>
            <a:ext cx="361831" cy="1143000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8314134" y="5471160"/>
            <a:ext cx="1510903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Embedding Generation</a:t>
            </a:r>
            <a:endParaRPr lang="en-US" sz="1050" dirty="0"/>
          </a:p>
        </p:txBody>
      </p:sp>
      <p:sp>
        <p:nvSpPr>
          <p:cNvPr id="40" name="Text 30"/>
          <p:cNvSpPr/>
          <p:nvPr/>
        </p:nvSpPr>
        <p:spPr>
          <a:xfrm>
            <a:off x="8314134" y="5759291"/>
            <a:ext cx="584144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Uses Sentence-BERT to create semantic vectors for both resumes and jobs.</a:t>
            </a:r>
            <a:endParaRPr lang="en-US" sz="900" dirty="0"/>
          </a:p>
        </p:txBody>
      </p:sp>
      <p:pic>
        <p:nvPicPr>
          <p:cNvPr id="4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0718" y="6194822"/>
            <a:ext cx="361831" cy="1143000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8133159" y="6315432"/>
            <a:ext cx="1340168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Matching</a:t>
            </a:r>
            <a:endParaRPr lang="en-US" sz="1050" dirty="0"/>
          </a:p>
        </p:txBody>
      </p:sp>
      <p:sp>
        <p:nvSpPr>
          <p:cNvPr id="43" name="Text 32"/>
          <p:cNvSpPr/>
          <p:nvPr/>
        </p:nvSpPr>
        <p:spPr>
          <a:xfrm>
            <a:off x="8133159" y="6603563"/>
            <a:ext cx="60224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Calculates similarity using cosine similarity between embeddings.</a:t>
            </a:r>
            <a:endParaRPr lang="en-US" sz="900" dirty="0"/>
          </a:p>
        </p:txBody>
      </p:sp>
      <p:pic>
        <p:nvPicPr>
          <p:cNvPr id="4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9862" y="7039094"/>
            <a:ext cx="361831" cy="1143000"/>
          </a:xfrm>
          <a:prstGeom prst="rect">
            <a:avLst/>
          </a:prstGeom>
        </p:spPr>
      </p:pic>
      <p:sp>
        <p:nvSpPr>
          <p:cNvPr id="45" name="Text 33"/>
          <p:cNvSpPr/>
          <p:nvPr/>
        </p:nvSpPr>
        <p:spPr>
          <a:xfrm>
            <a:off x="7952303" y="7159704"/>
            <a:ext cx="1340168" cy="167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Results Delivery</a:t>
            </a:r>
            <a:endParaRPr lang="en-US" sz="1050" dirty="0"/>
          </a:p>
        </p:txBody>
      </p:sp>
      <p:sp>
        <p:nvSpPr>
          <p:cNvPr id="46" name="Text 34"/>
          <p:cNvSpPr/>
          <p:nvPr/>
        </p:nvSpPr>
        <p:spPr>
          <a:xfrm>
            <a:off x="7952303" y="7447836"/>
            <a:ext cx="62032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Presents top-N best-fit recommendations to the user.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531" y="302895"/>
            <a:ext cx="434244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 &amp; System Architecture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40531" y="829151"/>
            <a:ext cx="137493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system is built upon a robust architecture, integrating key features that ensure powerful and accurate matching capabilities.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440531" y="1239322"/>
            <a:ext cx="1601748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Features Implemented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40531" y="1502450"/>
            <a:ext cx="67403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Resume Parsing: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Advanced handling of multiple file types (PDF, DOCX, TXT) for comprehensive data extraction.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440531" y="1717119"/>
            <a:ext cx="67403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Skill Extraction: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Utilises fuzzy matching algorithms for robust and accurate identification of skills, even with variations in phrasing.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440531" y="1931789"/>
            <a:ext cx="67403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Semantic Matching: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Generates sophisticated document embeddings using 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Sentence-BERT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deep contextual understanding.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440531" y="2146459"/>
            <a:ext cx="67403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350"/>
              </a:lnSpc>
              <a:buSzPct val="100000"/>
              <a:buChar char="•"/>
            </a:pPr>
            <a:r>
              <a:rPr lang="en-US" sz="85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Backend &amp; Frontend: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Developed with 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FastAPI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a high- performance API and </a:t>
            </a:r>
            <a:pPr algn="l" indent="0" marL="0">
              <a:lnSpc>
                <a:spcPts val="135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React</a:t>
            </a:r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a responsive user interface.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7457123" y="1239322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Architecture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7457123" y="1502450"/>
            <a:ext cx="6740366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modular design ensures scalability and efficient data flow across components.</a:t>
            </a:r>
            <a:endParaRPr lang="en-US" sz="8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7123" y="1802487"/>
            <a:ext cx="6740366" cy="4654153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413" y="4190890"/>
            <a:ext cx="247368" cy="24736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792824" y="5296318"/>
            <a:ext cx="1649123" cy="20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Frontend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7623789" y="5568423"/>
            <a:ext cx="1987193" cy="18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React UI sends requests</a:t>
            </a:r>
            <a:endParaRPr lang="en-US" sz="105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377" y="3836329"/>
            <a:ext cx="247368" cy="24736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260543" y="2505049"/>
            <a:ext cx="1649123" cy="20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API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9091507" y="2777155"/>
            <a:ext cx="1987193" cy="18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FastAPI handles endpoints</a:t>
            </a:r>
            <a:endParaRPr lang="en-US" sz="10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4341" y="4190890"/>
            <a:ext cx="247368" cy="24736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736507" y="5296318"/>
            <a:ext cx="1649122" cy="20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NLP Models</a:t>
            </a:r>
            <a:endParaRPr lang="en-US" sz="1200" dirty="0"/>
          </a:p>
        </p:txBody>
      </p:sp>
      <p:sp>
        <p:nvSpPr>
          <p:cNvPr id="20" name="Text 14"/>
          <p:cNvSpPr/>
          <p:nvPr/>
        </p:nvSpPr>
        <p:spPr>
          <a:xfrm>
            <a:off x="10567472" y="5568423"/>
            <a:ext cx="1987192" cy="18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Sentence-BERT encodes text</a:t>
            </a:r>
            <a:endParaRPr lang="en-US" sz="105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0305" y="3836329"/>
            <a:ext cx="247369" cy="24736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2212471" y="2505049"/>
            <a:ext cx="1649123" cy="20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Database &amp; Engine</a:t>
            </a:r>
            <a:endParaRPr lang="en-US" sz="1200" dirty="0"/>
          </a:p>
        </p:txBody>
      </p:sp>
      <p:sp>
        <p:nvSpPr>
          <p:cNvPr id="23" name="Text 16"/>
          <p:cNvSpPr/>
          <p:nvPr/>
        </p:nvSpPr>
        <p:spPr>
          <a:xfrm>
            <a:off x="12043436" y="2777155"/>
            <a:ext cx="1987193" cy="18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Store data and match jobs</a:t>
            </a:r>
            <a:endParaRPr lang="en-US" sz="1050" dirty="0"/>
          </a:p>
        </p:txBody>
      </p:sp>
      <p:sp>
        <p:nvSpPr>
          <p:cNvPr id="24" name="Shape 17"/>
          <p:cNvSpPr/>
          <p:nvPr/>
        </p:nvSpPr>
        <p:spPr>
          <a:xfrm>
            <a:off x="440531" y="6759331"/>
            <a:ext cx="13749337" cy="21312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25" name="Text 18"/>
          <p:cNvSpPr/>
          <p:nvPr/>
        </p:nvSpPr>
        <p:spPr>
          <a:xfrm>
            <a:off x="440531" y="6945749"/>
            <a:ext cx="259925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Insights &amp; Challenges</a:t>
            </a:r>
            <a:endParaRPr lang="en-US" sz="1900" dirty="0"/>
          </a:p>
        </p:txBody>
      </p:sp>
      <p:sp>
        <p:nvSpPr>
          <p:cNvPr id="26" name="Text 19"/>
          <p:cNvSpPr/>
          <p:nvPr/>
        </p:nvSpPr>
        <p:spPr>
          <a:xfrm>
            <a:off x="440531" y="7416879"/>
            <a:ext cx="13749337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journey revealed compelling insights into AI's power in recruitment, alongside persistent challenges that demand future innovation.</a:t>
            </a:r>
            <a:endParaRPr lang="en-US" sz="850" dirty="0"/>
          </a:p>
        </p:txBody>
      </p:sp>
      <p:sp>
        <p:nvSpPr>
          <p:cNvPr id="27" name="Text 20"/>
          <p:cNvSpPr/>
          <p:nvPr/>
        </p:nvSpPr>
        <p:spPr>
          <a:xfrm>
            <a:off x="440531" y="7827050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Insights</a:t>
            </a:r>
            <a:endParaRPr lang="en-US" sz="950" dirty="0"/>
          </a:p>
        </p:txBody>
      </p:sp>
      <p:sp>
        <p:nvSpPr>
          <p:cNvPr id="28" name="Shape 21"/>
          <p:cNvSpPr/>
          <p:nvPr/>
        </p:nvSpPr>
        <p:spPr>
          <a:xfrm>
            <a:off x="440531" y="8103870"/>
            <a:ext cx="6740366" cy="1115378"/>
          </a:xfrm>
          <a:prstGeom prst="roundRect">
            <a:avLst>
              <a:gd name="adj" fmla="val 414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558284" y="8221623"/>
            <a:ext cx="330398" cy="330398"/>
          </a:xfrm>
          <a:prstGeom prst="roundRect">
            <a:avLst>
              <a:gd name="adj" fmla="val 27672945"/>
            </a:avLst>
          </a:prstGeom>
          <a:solidFill>
            <a:srgbClr val="A95B95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129" y="8293894"/>
            <a:ext cx="148590" cy="185857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558284" y="8662154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Semantic Power</a:t>
            </a:r>
            <a:endParaRPr lang="en-US" sz="950" dirty="0"/>
          </a:p>
        </p:txBody>
      </p:sp>
      <p:sp>
        <p:nvSpPr>
          <p:cNvPr id="32" name="Text 24"/>
          <p:cNvSpPr/>
          <p:nvPr/>
        </p:nvSpPr>
        <p:spPr>
          <a:xfrm>
            <a:off x="558284" y="8925282"/>
            <a:ext cx="6504861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Embeddings successfully captured semantic similarity beyond simple keyword matching.</a:t>
            </a:r>
            <a:endParaRPr lang="en-US" sz="850" dirty="0"/>
          </a:p>
        </p:txBody>
      </p:sp>
      <p:sp>
        <p:nvSpPr>
          <p:cNvPr id="33" name="Shape 25"/>
          <p:cNvSpPr/>
          <p:nvPr/>
        </p:nvSpPr>
        <p:spPr>
          <a:xfrm>
            <a:off x="440531" y="9329380"/>
            <a:ext cx="6740366" cy="1115378"/>
          </a:xfrm>
          <a:prstGeom prst="roundRect">
            <a:avLst>
              <a:gd name="adj" fmla="val 414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34" name="Shape 26"/>
          <p:cNvSpPr/>
          <p:nvPr/>
        </p:nvSpPr>
        <p:spPr>
          <a:xfrm>
            <a:off x="558284" y="9447133"/>
            <a:ext cx="330398" cy="330398"/>
          </a:xfrm>
          <a:prstGeom prst="roundRect">
            <a:avLst>
              <a:gd name="adj" fmla="val 27672945"/>
            </a:avLst>
          </a:prstGeom>
          <a:solidFill>
            <a:srgbClr val="A95B95"/>
          </a:solidFill>
          <a:ln/>
        </p:spPr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29" y="9519404"/>
            <a:ext cx="148590" cy="185857"/>
          </a:xfrm>
          <a:prstGeom prst="rect">
            <a:avLst/>
          </a:prstGeom>
        </p:spPr>
      </p:pic>
      <p:sp>
        <p:nvSpPr>
          <p:cNvPr id="36" name="Text 27"/>
          <p:cNvSpPr/>
          <p:nvPr/>
        </p:nvSpPr>
        <p:spPr>
          <a:xfrm>
            <a:off x="558284" y="9887664"/>
            <a:ext cx="1434822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Effective Skill Extraction</a:t>
            </a:r>
            <a:endParaRPr lang="en-US" sz="950" dirty="0"/>
          </a:p>
        </p:txBody>
      </p:sp>
      <p:sp>
        <p:nvSpPr>
          <p:cNvPr id="37" name="Text 28"/>
          <p:cNvSpPr/>
          <p:nvPr/>
        </p:nvSpPr>
        <p:spPr>
          <a:xfrm>
            <a:off x="558284" y="10150793"/>
            <a:ext cx="6504861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system accurately identifies skills, even with linguistic variations.</a:t>
            </a:r>
            <a:endParaRPr lang="en-US" sz="850" dirty="0"/>
          </a:p>
        </p:txBody>
      </p:sp>
      <p:sp>
        <p:nvSpPr>
          <p:cNvPr id="38" name="Shape 29"/>
          <p:cNvSpPr/>
          <p:nvPr/>
        </p:nvSpPr>
        <p:spPr>
          <a:xfrm>
            <a:off x="440531" y="10554891"/>
            <a:ext cx="6740366" cy="1115378"/>
          </a:xfrm>
          <a:prstGeom prst="roundRect">
            <a:avLst>
              <a:gd name="adj" fmla="val 414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39" name="Shape 30"/>
          <p:cNvSpPr/>
          <p:nvPr/>
        </p:nvSpPr>
        <p:spPr>
          <a:xfrm>
            <a:off x="558284" y="10672643"/>
            <a:ext cx="330398" cy="330398"/>
          </a:xfrm>
          <a:prstGeom prst="roundRect">
            <a:avLst>
              <a:gd name="adj" fmla="val 27672945"/>
            </a:avLst>
          </a:prstGeom>
          <a:solidFill>
            <a:srgbClr val="A95B95"/>
          </a:solidFill>
          <a:ln/>
        </p:spPr>
      </p:sp>
      <p:pic>
        <p:nvPicPr>
          <p:cNvPr id="4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129" y="10744914"/>
            <a:ext cx="148590" cy="185857"/>
          </a:xfrm>
          <a:prstGeom prst="rect">
            <a:avLst/>
          </a:prstGeom>
        </p:spPr>
      </p:pic>
      <p:sp>
        <p:nvSpPr>
          <p:cNvPr id="41" name="Text 31"/>
          <p:cNvSpPr/>
          <p:nvPr/>
        </p:nvSpPr>
        <p:spPr>
          <a:xfrm>
            <a:off x="558284" y="11113175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Results</a:t>
            </a:r>
            <a:endParaRPr lang="en-US" sz="950" dirty="0"/>
          </a:p>
        </p:txBody>
      </p:sp>
      <p:sp>
        <p:nvSpPr>
          <p:cNvPr id="42" name="Text 32"/>
          <p:cNvSpPr/>
          <p:nvPr/>
        </p:nvSpPr>
        <p:spPr>
          <a:xfrm>
            <a:off x="558284" y="11376303"/>
            <a:ext cx="6504861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Seamless frontend-backend integration provides a smooth user experience.</a:t>
            </a:r>
            <a:endParaRPr lang="en-US" sz="850" dirty="0"/>
          </a:p>
        </p:txBody>
      </p:sp>
      <p:sp>
        <p:nvSpPr>
          <p:cNvPr id="43" name="Text 33"/>
          <p:cNvSpPr/>
          <p:nvPr/>
        </p:nvSpPr>
        <p:spPr>
          <a:xfrm>
            <a:off x="7457123" y="7827050"/>
            <a:ext cx="1483281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&amp; Limitations</a:t>
            </a:r>
            <a:endParaRPr lang="en-US" sz="950" dirty="0"/>
          </a:p>
        </p:txBody>
      </p:sp>
      <p:sp>
        <p:nvSpPr>
          <p:cNvPr id="44" name="Shape 34"/>
          <p:cNvSpPr/>
          <p:nvPr/>
        </p:nvSpPr>
        <p:spPr>
          <a:xfrm>
            <a:off x="7457123" y="8103870"/>
            <a:ext cx="6740366" cy="690086"/>
          </a:xfrm>
          <a:prstGeom prst="roundRect">
            <a:avLst>
              <a:gd name="adj" fmla="val 670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45" name="Text 35"/>
          <p:cNvSpPr/>
          <p:nvPr/>
        </p:nvSpPr>
        <p:spPr>
          <a:xfrm>
            <a:off x="7582495" y="8229243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Quality</a:t>
            </a:r>
            <a:endParaRPr lang="en-US" sz="950" dirty="0"/>
          </a:p>
        </p:txBody>
      </p:sp>
      <p:sp>
        <p:nvSpPr>
          <p:cNvPr id="46" name="Text 36"/>
          <p:cNvSpPr/>
          <p:nvPr/>
        </p:nvSpPr>
        <p:spPr>
          <a:xfrm>
            <a:off x="7582495" y="8492371"/>
            <a:ext cx="6489621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Parsing inconsistent, complex, or scanned resumes remains challenging.</a:t>
            </a:r>
            <a:endParaRPr lang="en-US" sz="850" dirty="0"/>
          </a:p>
        </p:txBody>
      </p:sp>
      <p:sp>
        <p:nvSpPr>
          <p:cNvPr id="47" name="Shape 37"/>
          <p:cNvSpPr/>
          <p:nvPr/>
        </p:nvSpPr>
        <p:spPr>
          <a:xfrm>
            <a:off x="7457123" y="8904089"/>
            <a:ext cx="6740366" cy="690086"/>
          </a:xfrm>
          <a:prstGeom prst="roundRect">
            <a:avLst>
              <a:gd name="adj" fmla="val 670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48" name="Text 38"/>
          <p:cNvSpPr/>
          <p:nvPr/>
        </p:nvSpPr>
        <p:spPr>
          <a:xfrm>
            <a:off x="7582495" y="9029462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Skills Ambiguity</a:t>
            </a:r>
            <a:endParaRPr lang="en-US" sz="950" dirty="0"/>
          </a:p>
        </p:txBody>
      </p:sp>
      <p:sp>
        <p:nvSpPr>
          <p:cNvPr id="49" name="Text 39"/>
          <p:cNvSpPr/>
          <p:nvPr/>
        </p:nvSpPr>
        <p:spPr>
          <a:xfrm>
            <a:off x="7582495" y="9292590"/>
            <a:ext cx="6489621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Not all skills are explicitly stated, requiring inferencing.</a:t>
            </a:r>
            <a:endParaRPr lang="en-US" sz="850" dirty="0"/>
          </a:p>
        </p:txBody>
      </p:sp>
      <p:sp>
        <p:nvSpPr>
          <p:cNvPr id="50" name="Shape 40"/>
          <p:cNvSpPr/>
          <p:nvPr/>
        </p:nvSpPr>
        <p:spPr>
          <a:xfrm>
            <a:off x="7457123" y="9704308"/>
            <a:ext cx="6740366" cy="690086"/>
          </a:xfrm>
          <a:prstGeom prst="roundRect">
            <a:avLst>
              <a:gd name="adj" fmla="val 670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51" name="Text 41"/>
          <p:cNvSpPr/>
          <p:nvPr/>
        </p:nvSpPr>
        <p:spPr>
          <a:xfrm>
            <a:off x="7582495" y="9829681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Resource Demands</a:t>
            </a:r>
            <a:endParaRPr lang="en-US" sz="950" dirty="0"/>
          </a:p>
        </p:txBody>
      </p:sp>
      <p:sp>
        <p:nvSpPr>
          <p:cNvPr id="52" name="Text 42"/>
          <p:cNvSpPr/>
          <p:nvPr/>
        </p:nvSpPr>
        <p:spPr>
          <a:xfrm>
            <a:off x="7582495" y="10092809"/>
            <a:ext cx="6489621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memory/time for large-scale embedding generation.</a:t>
            </a:r>
            <a:endParaRPr lang="en-US" sz="850" dirty="0"/>
          </a:p>
        </p:txBody>
      </p:sp>
      <p:sp>
        <p:nvSpPr>
          <p:cNvPr id="53" name="Shape 43"/>
          <p:cNvSpPr/>
          <p:nvPr/>
        </p:nvSpPr>
        <p:spPr>
          <a:xfrm>
            <a:off x="7457123" y="10504527"/>
            <a:ext cx="6740366" cy="690086"/>
          </a:xfrm>
          <a:prstGeom prst="roundRect">
            <a:avLst>
              <a:gd name="adj" fmla="val 6704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54" name="Text 44"/>
          <p:cNvSpPr/>
          <p:nvPr/>
        </p:nvSpPr>
        <p:spPr>
          <a:xfrm>
            <a:off x="7582495" y="10629900"/>
            <a:ext cx="1223843" cy="152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Dataset Limitations</a:t>
            </a:r>
            <a:endParaRPr lang="en-US" sz="950" dirty="0"/>
          </a:p>
        </p:txBody>
      </p:sp>
      <p:sp>
        <p:nvSpPr>
          <p:cNvPr id="55" name="Text 45"/>
          <p:cNvSpPr/>
          <p:nvPr/>
        </p:nvSpPr>
        <p:spPr>
          <a:xfrm>
            <a:off x="7582495" y="10893028"/>
            <a:ext cx="6489621" cy="176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current system relies on a static job dataset, limiting real-time updates.</a:t>
            </a: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100" y="539234"/>
            <a:ext cx="5846207" cy="42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 &amp; Conclusion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607100" y="1340168"/>
            <a:ext cx="17680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607100" y="1702713"/>
            <a:ext cx="6522958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envision several key improvements to further enhance the system's capabilities and expand its real-world applicability.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607100" y="2359223"/>
            <a:ext cx="607100" cy="910709"/>
          </a:xfrm>
          <a:prstGeom prst="roundRect">
            <a:avLst>
              <a:gd name="adj" fmla="val 36003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766" y="2672239"/>
            <a:ext cx="227647" cy="28455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65885" y="2510909"/>
            <a:ext cx="1686520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Advanced Parsing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365885" y="2873454"/>
            <a:ext cx="576417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Implementing more sophisticated models for resume parsing.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607100" y="3421618"/>
            <a:ext cx="607100" cy="910709"/>
          </a:xfrm>
          <a:prstGeom prst="roundRect">
            <a:avLst>
              <a:gd name="adj" fmla="val 36003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66" y="3734633"/>
            <a:ext cx="227647" cy="28455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65885" y="3573304"/>
            <a:ext cx="240756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Domain-Specific Embeddings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1365885" y="3935849"/>
            <a:ext cx="576417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Fine-tuning Sentence-BERT specifically on recruitment-related data.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607100" y="4484013"/>
            <a:ext cx="607100" cy="910709"/>
          </a:xfrm>
          <a:prstGeom prst="roundRect">
            <a:avLst>
              <a:gd name="adj" fmla="val 36003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66" y="4797028"/>
            <a:ext cx="227647" cy="28455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365885" y="4635698"/>
            <a:ext cx="1686520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Evaluation Metrics</a:t>
            </a:r>
            <a:endParaRPr lang="en-US" sz="1300" dirty="0"/>
          </a:p>
        </p:txBody>
      </p:sp>
      <p:sp>
        <p:nvSpPr>
          <p:cNvPr id="16" name="Text 11"/>
          <p:cNvSpPr/>
          <p:nvPr/>
        </p:nvSpPr>
        <p:spPr>
          <a:xfrm>
            <a:off x="1365885" y="4998244"/>
            <a:ext cx="576417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Implementing precision, recall, and other metrics to measure performance rigorously.</a:t>
            </a:r>
            <a:endParaRPr lang="en-US" sz="1150" dirty="0"/>
          </a:p>
        </p:txBody>
      </p:sp>
      <p:sp>
        <p:nvSpPr>
          <p:cNvPr id="17" name="Shape 12"/>
          <p:cNvSpPr/>
          <p:nvPr/>
        </p:nvSpPr>
        <p:spPr>
          <a:xfrm>
            <a:off x="607100" y="5546408"/>
            <a:ext cx="607100" cy="910709"/>
          </a:xfrm>
          <a:prstGeom prst="roundRect">
            <a:avLst>
              <a:gd name="adj" fmla="val 36003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66" y="5859423"/>
            <a:ext cx="227647" cy="28455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365885" y="5698093"/>
            <a:ext cx="170283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UI/UX Improvements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1365885" y="6060638"/>
            <a:ext cx="576417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Adding enhanced filters, sorting options, and data visualisation.</a:t>
            </a:r>
            <a:endParaRPr lang="en-US" sz="1150" dirty="0"/>
          </a:p>
        </p:txBody>
      </p:sp>
      <p:sp>
        <p:nvSpPr>
          <p:cNvPr id="21" name="Shape 15"/>
          <p:cNvSpPr/>
          <p:nvPr/>
        </p:nvSpPr>
        <p:spPr>
          <a:xfrm>
            <a:off x="607100" y="6608802"/>
            <a:ext cx="607100" cy="910709"/>
          </a:xfrm>
          <a:prstGeom prst="roundRect">
            <a:avLst>
              <a:gd name="adj" fmla="val 36003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66" y="6921818"/>
            <a:ext cx="227647" cy="28455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365885" y="6760488"/>
            <a:ext cx="17308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Integration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1365885" y="7123033"/>
            <a:ext cx="5764173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Connecting to live job boards and applicant tracking systems via APIs.</a:t>
            </a:r>
            <a:endParaRPr lang="en-US" sz="1150" dirty="0"/>
          </a:p>
        </p:txBody>
      </p:sp>
      <p:sp>
        <p:nvSpPr>
          <p:cNvPr id="25" name="Text 18"/>
          <p:cNvSpPr/>
          <p:nvPr/>
        </p:nvSpPr>
        <p:spPr>
          <a:xfrm>
            <a:off x="7507962" y="1340168"/>
            <a:ext cx="1686520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1300" dirty="0"/>
          </a:p>
        </p:txBody>
      </p:sp>
      <p:sp>
        <p:nvSpPr>
          <p:cNvPr id="26" name="Text 19"/>
          <p:cNvSpPr/>
          <p:nvPr/>
        </p:nvSpPr>
        <p:spPr>
          <a:xfrm>
            <a:off x="7507962" y="1702713"/>
            <a:ext cx="652295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project stands as a significant step towards revolutionising the recruitment landscape.</a:t>
            </a:r>
            <a:endParaRPr lang="en-US" sz="1150" dirty="0"/>
          </a:p>
        </p:txBody>
      </p:sp>
      <p:sp>
        <p:nvSpPr>
          <p:cNvPr id="27" name="Text 20"/>
          <p:cNvSpPr/>
          <p:nvPr/>
        </p:nvSpPr>
        <p:spPr>
          <a:xfrm>
            <a:off x="7735610" y="2116336"/>
            <a:ext cx="1686520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Prototype</a:t>
            </a:r>
            <a:endParaRPr lang="en-US" sz="1300" dirty="0"/>
          </a:p>
        </p:txBody>
      </p:sp>
      <p:sp>
        <p:nvSpPr>
          <p:cNvPr id="28" name="Text 21"/>
          <p:cNvSpPr/>
          <p:nvPr/>
        </p:nvSpPr>
        <p:spPr>
          <a:xfrm>
            <a:off x="7735610" y="2478881"/>
            <a:ext cx="6295311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successful proof-of-concept demonstrating the viability and power of an AI-powered resume-to-job matching system.</a:t>
            </a:r>
            <a:endParaRPr lang="en-US" sz="1150" dirty="0"/>
          </a:p>
        </p:txBody>
      </p:sp>
      <p:sp>
        <p:nvSpPr>
          <p:cNvPr id="29" name="Text 22"/>
          <p:cNvSpPr/>
          <p:nvPr/>
        </p:nvSpPr>
        <p:spPr>
          <a:xfrm>
            <a:off x="7735610" y="3116342"/>
            <a:ext cx="1686520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Solution</a:t>
            </a:r>
            <a:endParaRPr lang="en-US" sz="1300" dirty="0"/>
          </a:p>
        </p:txBody>
      </p:sp>
      <p:sp>
        <p:nvSpPr>
          <p:cNvPr id="30" name="Text 23"/>
          <p:cNvSpPr/>
          <p:nvPr/>
        </p:nvSpPr>
        <p:spPr>
          <a:xfrm>
            <a:off x="7735610" y="3478887"/>
            <a:ext cx="6295311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Effectively bridges the existing gap between job seekers and recruiters through intelligent, automated matching capabilities.</a:t>
            </a:r>
            <a:endParaRPr lang="en-US" sz="1150" dirty="0"/>
          </a:p>
        </p:txBody>
      </p:sp>
      <p:sp>
        <p:nvSpPr>
          <p:cNvPr id="31" name="Text 24"/>
          <p:cNvSpPr/>
          <p:nvPr/>
        </p:nvSpPr>
        <p:spPr>
          <a:xfrm>
            <a:off x="7735610" y="4116348"/>
            <a:ext cx="1686520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Foundation</a:t>
            </a:r>
            <a:endParaRPr lang="en-US" sz="1300" dirty="0"/>
          </a:p>
        </p:txBody>
      </p:sp>
      <p:sp>
        <p:nvSpPr>
          <p:cNvPr id="32" name="Text 25"/>
          <p:cNvSpPr/>
          <p:nvPr/>
        </p:nvSpPr>
        <p:spPr>
          <a:xfrm>
            <a:off x="7735610" y="4478893"/>
            <a:ext cx="6295311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Lays robust groundwork for building a highly scalable and intelligent recruitment pipeline, poised for future growth and integration.</a:t>
            </a:r>
            <a:endParaRPr lang="en-US" sz="1150" dirty="0"/>
          </a:p>
        </p:txBody>
      </p:sp>
      <p:sp>
        <p:nvSpPr>
          <p:cNvPr id="33" name="Shape 26"/>
          <p:cNvSpPr/>
          <p:nvPr/>
        </p:nvSpPr>
        <p:spPr>
          <a:xfrm>
            <a:off x="7507962" y="2116336"/>
            <a:ext cx="15240" cy="2848332"/>
          </a:xfrm>
          <a:prstGeom prst="rect">
            <a:avLst/>
          </a:prstGeom>
          <a:solidFill>
            <a:srgbClr val="A95B95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2025-08-30T13:38:41Z</dcterms:created>
  <dcterms:modified xsi:type="dcterms:W3CDTF">2025-08-30T13:38:41Z</dcterms:modified>
</cp:coreProperties>
</file>